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 name="Shape 17"/>
          <p:cNvSpPr/>
          <p:nvPr>
            <p:ph type="sldImg"/>
          </p:nvPr>
        </p:nvSpPr>
        <p:spPr>
          <a:xfrm>
            <a:off x="1143000" y="685800"/>
            <a:ext cx="4572000" cy="3429000"/>
          </a:xfrm>
          <a:prstGeom prst="rect">
            <a:avLst/>
          </a:prstGeom>
        </p:spPr>
        <p:txBody>
          <a:bodyPr/>
          <a:lstStyle/>
          <a:p>
            <a:pPr/>
          </a:p>
        </p:txBody>
      </p:sp>
      <p:sp>
        <p:nvSpPr>
          <p:cNvPr id="18" name="Shape 1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Текст назви"/>
          <p:cNvSpPr txBox="1"/>
          <p:nvPr>
            <p:ph type="title"/>
          </p:nvPr>
        </p:nvSpPr>
        <p:spPr>
          <a:xfrm>
            <a:off x="731520" y="110489"/>
            <a:ext cx="13167361" cy="1809751"/>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Текст назви</a:t>
            </a:r>
          </a:p>
        </p:txBody>
      </p:sp>
      <p:sp>
        <p:nvSpPr>
          <p:cNvPr id="3" name="Основний текст, рівень 1…"/>
          <p:cNvSpPr txBox="1"/>
          <p:nvPr>
            <p:ph type="body" idx="1"/>
          </p:nvPr>
        </p:nvSpPr>
        <p:spPr>
          <a:xfrm>
            <a:off x="731520" y="1920239"/>
            <a:ext cx="13167361" cy="6309362"/>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Основний текст, рівень 1</a:t>
            </a:r>
          </a:p>
          <a:p>
            <a:pPr lvl="1"/>
            <a:r>
              <a:t>Основний текст, рівень 2</a:t>
            </a:r>
          </a:p>
          <a:p>
            <a:pPr lvl="2"/>
            <a:r>
              <a:t>Основний текст, рівень 3</a:t>
            </a:r>
          </a:p>
          <a:p>
            <a:pPr lvl="3"/>
            <a:r>
              <a:t>Основний текст, рівень 4</a:t>
            </a:r>
          </a:p>
          <a:p>
            <a:pPr lvl="4"/>
            <a:r>
              <a:t>Основний текст, рівень 5</a:t>
            </a:r>
          </a:p>
        </p:txBody>
      </p:sp>
      <p:sp>
        <p:nvSpPr>
          <p:cNvPr id="4" name="Номер слайда"/>
          <p:cNvSpPr txBox="1"/>
          <p:nvPr>
            <p:ph type="sldNum" sz="quarter" idx="2"/>
          </p:nvPr>
        </p:nvSpPr>
        <p:spPr>
          <a:xfrm>
            <a:off x="7071359" y="7408545"/>
            <a:ext cx="3413761" cy="438150"/>
          </a:xfrm>
          <a:prstGeom prst="rect">
            <a:avLst/>
          </a:prstGeom>
          <a:ln w="12700">
            <a:miter lim="400000"/>
          </a:ln>
        </p:spPr>
        <p:txBody>
          <a:bodyPr wrap="none" lIns="45719" rIns="45719" anchor="ctr">
            <a:spAutoFit/>
          </a:bodyPr>
          <a:lstStyle>
            <a:lvl1pPr algn="r">
              <a:defRPr sz="1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 name="Shape 0"/>
          <p:cNvSpPr/>
          <p:nvPr/>
        </p:nvSpPr>
        <p:spPr>
          <a:xfrm>
            <a:off x="0" y="0"/>
            <a:ext cx="14630400" cy="8229600"/>
          </a:xfrm>
          <a:prstGeom prst="rect">
            <a:avLst/>
          </a:prstGeom>
          <a:solidFill>
            <a:srgbClr val="0C0C0C"/>
          </a:solidFill>
          <a:ln w="12700">
            <a:miter lim="400000"/>
          </a:ln>
        </p:spPr>
        <p:txBody>
          <a:bodyPr lIns="45719" rIns="45719"/>
          <a:lstStyle/>
          <a:p>
            <a:pPr/>
          </a:p>
        </p:txBody>
      </p:sp>
      <p:sp>
        <p:nvSpPr>
          <p:cNvPr id="21" name="Shape 1"/>
          <p:cNvSpPr/>
          <p:nvPr/>
        </p:nvSpPr>
        <p:spPr>
          <a:xfrm>
            <a:off x="0" y="0"/>
            <a:ext cx="14630400" cy="8229600"/>
          </a:xfrm>
          <a:prstGeom prst="rect">
            <a:avLst/>
          </a:prstGeom>
          <a:solidFill>
            <a:srgbClr val="272525"/>
          </a:solidFill>
          <a:ln w="13811">
            <a:solidFill>
              <a:srgbClr val="565151"/>
            </a:solidFill>
          </a:ln>
        </p:spPr>
        <p:txBody>
          <a:bodyPr lIns="45719" rIns="45719"/>
          <a:lstStyle/>
          <a:p>
            <a:pPr/>
          </a:p>
        </p:txBody>
      </p:sp>
      <p:pic>
        <p:nvPicPr>
          <p:cNvPr id="22"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23" name="Text 2"/>
          <p:cNvSpPr txBox="1"/>
          <p:nvPr/>
        </p:nvSpPr>
        <p:spPr>
          <a:xfrm>
            <a:off x="6365319" y="1748670"/>
            <a:ext cx="7386162" cy="338022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6500"/>
              </a:lnSpc>
              <a:defRPr b="1" spc="-157" sz="5200">
                <a:solidFill>
                  <a:srgbClr val="FFFFFF"/>
                </a:solidFill>
                <a:latin typeface="Inter"/>
                <a:ea typeface="Inter"/>
                <a:cs typeface="Inter"/>
                <a:sym typeface="Inter"/>
              </a:defRPr>
            </a:lvl1pPr>
          </a:lstStyle>
          <a:p>
            <a:pPr/>
            <a:r>
              <a:t>Salary Forecast in the Field of Machine Learning and Data Science in Ukraine</a:t>
            </a:r>
          </a:p>
        </p:txBody>
      </p:sp>
      <p:sp>
        <p:nvSpPr>
          <p:cNvPr id="24" name="Text 3"/>
          <p:cNvSpPr txBox="1"/>
          <p:nvPr/>
        </p:nvSpPr>
        <p:spPr>
          <a:xfrm>
            <a:off x="6365319" y="5414724"/>
            <a:ext cx="7386162" cy="110121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700"/>
              </a:lnSpc>
              <a:defRPr spc="-34" sz="1700">
                <a:solidFill>
                  <a:srgbClr val="E5E0DF"/>
                </a:solidFill>
                <a:latin typeface="Inter"/>
                <a:ea typeface="Inter"/>
                <a:cs typeface="Inter"/>
                <a:sym typeface="Inter"/>
              </a:defRPr>
            </a:lvl1pPr>
          </a:lstStyle>
          <a:p>
            <a:pPr/>
            <a:r>
              <a:t>In this presentation, we will explore the salary trends and predictions in the field of Machine Learning and Data Science in Ukraine. We will analyze the data from Kaggle and discuss its significance.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 name="Shape 0"/>
          <p:cNvSpPr/>
          <p:nvPr/>
        </p:nvSpPr>
        <p:spPr>
          <a:xfrm>
            <a:off x="0" y="0"/>
            <a:ext cx="14630400" cy="8229600"/>
          </a:xfrm>
          <a:prstGeom prst="rect">
            <a:avLst/>
          </a:prstGeom>
          <a:solidFill>
            <a:srgbClr val="0C0C0C"/>
          </a:solidFill>
          <a:ln w="12700">
            <a:miter lim="400000"/>
          </a:ln>
        </p:spPr>
        <p:txBody>
          <a:bodyPr lIns="45719" rIns="45719"/>
          <a:lstStyle/>
          <a:p>
            <a:pPr/>
          </a:p>
        </p:txBody>
      </p:sp>
      <p:sp>
        <p:nvSpPr>
          <p:cNvPr id="27" name="Shape 1"/>
          <p:cNvSpPr/>
          <p:nvPr/>
        </p:nvSpPr>
        <p:spPr>
          <a:xfrm>
            <a:off x="0" y="0"/>
            <a:ext cx="14630400" cy="8229600"/>
          </a:xfrm>
          <a:prstGeom prst="rect">
            <a:avLst/>
          </a:prstGeom>
          <a:solidFill>
            <a:srgbClr val="272525"/>
          </a:solidFill>
          <a:ln w="13811">
            <a:solidFill>
              <a:srgbClr val="565151"/>
            </a:solidFill>
          </a:ln>
        </p:spPr>
        <p:txBody>
          <a:bodyPr lIns="45719" rIns="45719"/>
          <a:lstStyle/>
          <a:p>
            <a:pPr/>
          </a:p>
        </p:txBody>
      </p:sp>
      <p:pic>
        <p:nvPicPr>
          <p:cNvPr id="2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29" name="Shape 2"/>
          <p:cNvSpPr/>
          <p:nvPr/>
        </p:nvSpPr>
        <p:spPr>
          <a:xfrm>
            <a:off x="0" y="0"/>
            <a:ext cx="14630400" cy="8229600"/>
          </a:xfrm>
          <a:prstGeom prst="rect">
            <a:avLst/>
          </a:prstGeom>
          <a:solidFill>
            <a:srgbClr val="272525">
              <a:alpha val="80000"/>
            </a:srgbClr>
          </a:solidFill>
          <a:ln w="12700">
            <a:miter lim="400000"/>
          </a:ln>
        </p:spPr>
        <p:txBody>
          <a:bodyPr lIns="45719" rIns="45719"/>
          <a:lstStyle/>
          <a:p>
            <a:pPr/>
          </a:p>
        </p:txBody>
      </p:sp>
      <p:sp>
        <p:nvSpPr>
          <p:cNvPr id="30" name="Text 3"/>
          <p:cNvSpPr txBox="1"/>
          <p:nvPr/>
        </p:nvSpPr>
        <p:spPr>
          <a:xfrm>
            <a:off x="2083713" y="2739985"/>
            <a:ext cx="3449509" cy="7656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5400"/>
              </a:lnSpc>
              <a:defRPr b="1" spc="-131" sz="4300">
                <a:solidFill>
                  <a:srgbClr val="FFFFFF"/>
                </a:solidFill>
                <a:latin typeface="Inter"/>
                <a:ea typeface="Inter"/>
                <a:cs typeface="Inter"/>
                <a:sym typeface="Inter"/>
              </a:defRPr>
            </a:lvl1pPr>
          </a:lstStyle>
          <a:p>
            <a:pPr/>
            <a:r>
              <a:t>Data Analysis</a:t>
            </a:r>
          </a:p>
        </p:txBody>
      </p:sp>
      <p:sp>
        <p:nvSpPr>
          <p:cNvPr id="31" name="Text 4"/>
          <p:cNvSpPr txBox="1"/>
          <p:nvPr/>
        </p:nvSpPr>
        <p:spPr>
          <a:xfrm>
            <a:off x="2083713" y="3767613"/>
            <a:ext cx="10462975" cy="76999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700"/>
              </a:lnSpc>
              <a:defRPr b="1" spc="-66" sz="2100">
                <a:solidFill>
                  <a:srgbClr val="FFFFFF"/>
                </a:solidFill>
                <a:latin typeface="Inter"/>
                <a:ea typeface="Inter"/>
                <a:cs typeface="Inter"/>
                <a:sym typeface="Inter"/>
              </a:defRPr>
            </a:lvl1pPr>
          </a:lstStyle>
          <a:p>
            <a:pPr/>
            <a:r>
              <a:t>I have taken a detailed look at the distribution and correlations of salaries in the machine learning and data science industry in Ukraine.</a:t>
            </a:r>
          </a:p>
        </p:txBody>
      </p:sp>
      <p:sp>
        <p:nvSpPr>
          <p:cNvPr id="32" name="Text 5"/>
          <p:cNvSpPr txBox="1"/>
          <p:nvPr/>
        </p:nvSpPr>
        <p:spPr>
          <a:xfrm>
            <a:off x="2083713" y="4795242"/>
            <a:ext cx="10462975" cy="42709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700"/>
              </a:lnSpc>
              <a:defRPr b="1" spc="-66" sz="2100">
                <a:solidFill>
                  <a:srgbClr val="FFFFFF"/>
                </a:solidFill>
                <a:latin typeface="Inter"/>
                <a:ea typeface="Inter"/>
                <a:cs typeface="Inter"/>
                <a:sym typeface="Inter"/>
              </a:defRPr>
            </a:lvl1pPr>
          </a:lstStyle>
          <a:p>
            <a:pPr/>
            <a:r>
              <a:t> I identified important factors such as experience and position that influence salaries.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 name="Shape 0"/>
          <p:cNvSpPr/>
          <p:nvPr/>
        </p:nvSpPr>
        <p:spPr>
          <a:xfrm>
            <a:off x="0" y="0"/>
            <a:ext cx="14630400" cy="8229600"/>
          </a:xfrm>
          <a:prstGeom prst="rect">
            <a:avLst/>
          </a:prstGeom>
          <a:solidFill>
            <a:srgbClr val="0C0C0C"/>
          </a:solidFill>
          <a:ln w="12700">
            <a:miter lim="400000"/>
          </a:ln>
        </p:spPr>
        <p:txBody>
          <a:bodyPr lIns="45719" rIns="45719"/>
          <a:lstStyle/>
          <a:p>
            <a:pPr/>
          </a:p>
        </p:txBody>
      </p:sp>
      <p:sp>
        <p:nvSpPr>
          <p:cNvPr id="35" name="Shape 1"/>
          <p:cNvSpPr/>
          <p:nvPr/>
        </p:nvSpPr>
        <p:spPr>
          <a:xfrm>
            <a:off x="0" y="0"/>
            <a:ext cx="14630400" cy="8229600"/>
          </a:xfrm>
          <a:prstGeom prst="rect">
            <a:avLst/>
          </a:prstGeom>
          <a:solidFill>
            <a:srgbClr val="272525"/>
          </a:solidFill>
          <a:ln w="13811">
            <a:solidFill>
              <a:srgbClr val="565151"/>
            </a:solidFill>
          </a:ln>
        </p:spPr>
        <p:txBody>
          <a:bodyPr lIns="45719" rIns="45719"/>
          <a:lstStyle/>
          <a:p>
            <a:pPr/>
          </a:p>
        </p:txBody>
      </p:sp>
      <p:pic>
        <p:nvPicPr>
          <p:cNvPr id="36"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37" name="Text 2"/>
          <p:cNvSpPr txBox="1"/>
          <p:nvPr/>
        </p:nvSpPr>
        <p:spPr>
          <a:xfrm>
            <a:off x="6365319" y="2739985"/>
            <a:ext cx="2367432" cy="7656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5400"/>
              </a:lnSpc>
              <a:defRPr b="1" spc="-131" sz="4300">
                <a:solidFill>
                  <a:srgbClr val="FFFFFF"/>
                </a:solidFill>
                <a:latin typeface="Inter"/>
                <a:ea typeface="Inter"/>
                <a:cs typeface="Inter"/>
                <a:sym typeface="Inter"/>
              </a:defRPr>
            </a:lvl1pPr>
          </a:lstStyle>
          <a:p>
            <a:pPr/>
            <a:r>
              <a:t>Modeling</a:t>
            </a:r>
          </a:p>
        </p:txBody>
      </p:sp>
      <p:sp>
        <p:nvSpPr>
          <p:cNvPr id="38" name="Text 3"/>
          <p:cNvSpPr txBox="1"/>
          <p:nvPr/>
        </p:nvSpPr>
        <p:spPr>
          <a:xfrm>
            <a:off x="6365319" y="3767613"/>
            <a:ext cx="7386162" cy="76999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700"/>
              </a:lnSpc>
              <a:defRPr b="1" spc="-66" sz="2100">
                <a:solidFill>
                  <a:srgbClr val="FFFFFF"/>
                </a:solidFill>
                <a:latin typeface="Inter"/>
                <a:ea typeface="Inter"/>
                <a:cs typeface="Inter"/>
                <a:sym typeface="Inter"/>
              </a:defRPr>
            </a:lvl1pPr>
          </a:lstStyle>
          <a:p>
            <a:pPr/>
            <a:r>
              <a:t>Various regression algorithms are used, including linear regression, decision trees, random forest, and others. </a:t>
            </a:r>
          </a:p>
        </p:txBody>
      </p:sp>
      <p:sp>
        <p:nvSpPr>
          <p:cNvPr id="39" name="Text 4"/>
          <p:cNvSpPr txBox="1"/>
          <p:nvPr/>
        </p:nvSpPr>
        <p:spPr>
          <a:xfrm>
            <a:off x="6365319" y="4795242"/>
            <a:ext cx="7386162" cy="76999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700"/>
              </a:lnSpc>
              <a:defRPr b="1" spc="-66" sz="2100">
                <a:solidFill>
                  <a:srgbClr val="FFFFFF"/>
                </a:solidFill>
                <a:latin typeface="Inter"/>
                <a:ea typeface="Inter"/>
                <a:cs typeface="Inter"/>
                <a:sym typeface="Inter"/>
              </a:defRPr>
            </a:lvl1pPr>
          </a:lstStyle>
          <a:p>
            <a:pPr/>
            <a:r>
              <a:t>The models were successfully trained on training data and performed well on test data</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 name="Shape 0"/>
          <p:cNvSpPr/>
          <p:nvPr/>
        </p:nvSpPr>
        <p:spPr>
          <a:xfrm>
            <a:off x="0" y="0"/>
            <a:ext cx="14630400" cy="8229600"/>
          </a:xfrm>
          <a:prstGeom prst="rect">
            <a:avLst/>
          </a:prstGeom>
          <a:solidFill>
            <a:srgbClr val="0C0C0C"/>
          </a:solidFill>
          <a:ln w="12700">
            <a:miter lim="400000"/>
          </a:ln>
        </p:spPr>
        <p:txBody>
          <a:bodyPr lIns="45719" rIns="45719"/>
          <a:lstStyle/>
          <a:p>
            <a:pPr/>
          </a:p>
        </p:txBody>
      </p:sp>
      <p:sp>
        <p:nvSpPr>
          <p:cNvPr id="42" name="Shape 1"/>
          <p:cNvSpPr/>
          <p:nvPr/>
        </p:nvSpPr>
        <p:spPr>
          <a:xfrm>
            <a:off x="0" y="0"/>
            <a:ext cx="14630400" cy="8229600"/>
          </a:xfrm>
          <a:prstGeom prst="rect">
            <a:avLst/>
          </a:prstGeom>
          <a:solidFill>
            <a:srgbClr val="272525"/>
          </a:solidFill>
          <a:ln w="13811">
            <a:solidFill>
              <a:srgbClr val="565151"/>
            </a:solidFill>
          </a:ln>
        </p:spPr>
        <p:txBody>
          <a:bodyPr lIns="45719" rIns="45719"/>
          <a:lstStyle/>
          <a:p>
            <a:pPr/>
          </a:p>
        </p:txBody>
      </p:sp>
      <p:pic>
        <p:nvPicPr>
          <p:cNvPr id="43" name="Image 0" descr="Image 0"/>
          <p:cNvPicPr>
            <a:picLocks noChangeAspect="1"/>
          </p:cNvPicPr>
          <p:nvPr/>
        </p:nvPicPr>
        <p:blipFill>
          <a:blip r:embed="rId2">
            <a:extLst/>
          </a:blip>
          <a:stretch>
            <a:fillRect/>
          </a:stretch>
        </p:blipFill>
        <p:spPr>
          <a:xfrm>
            <a:off x="9144000" y="0"/>
            <a:ext cx="5486400" cy="8229600"/>
          </a:xfrm>
          <a:prstGeom prst="rect">
            <a:avLst/>
          </a:prstGeom>
          <a:ln w="12700">
            <a:miter lim="400000"/>
          </a:ln>
        </p:spPr>
      </p:pic>
      <p:sp>
        <p:nvSpPr>
          <p:cNvPr id="44" name="Text 2"/>
          <p:cNvSpPr txBox="1"/>
          <p:nvPr/>
        </p:nvSpPr>
        <p:spPr>
          <a:xfrm>
            <a:off x="878919" y="2756891"/>
            <a:ext cx="4646084" cy="76567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5400"/>
              </a:lnSpc>
              <a:defRPr b="1" spc="-131" sz="4300">
                <a:solidFill>
                  <a:srgbClr val="FFFFFF"/>
                </a:solidFill>
                <a:latin typeface="Inter"/>
                <a:ea typeface="Inter"/>
                <a:cs typeface="Inter"/>
                <a:sym typeface="Inter"/>
              </a:defRPr>
            </a:lvl1pPr>
          </a:lstStyle>
          <a:p>
            <a:pPr/>
            <a:r>
              <a:t>Minimum Interface</a:t>
            </a:r>
          </a:p>
        </p:txBody>
      </p:sp>
      <p:sp>
        <p:nvSpPr>
          <p:cNvPr id="45" name="Text 3"/>
          <p:cNvSpPr txBox="1"/>
          <p:nvPr/>
        </p:nvSpPr>
        <p:spPr>
          <a:xfrm>
            <a:off x="1234320" y="3784520"/>
            <a:ext cx="7030762" cy="84975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marL="342900" indent="-342900">
              <a:lnSpc>
                <a:spcPts val="3100"/>
              </a:lnSpc>
              <a:buSzPct val="100000"/>
              <a:buChar char="•"/>
              <a:defRPr spc="-34" sz="1700">
                <a:solidFill>
                  <a:srgbClr val="E5E0DF"/>
                </a:solidFill>
                <a:latin typeface="Inter"/>
                <a:ea typeface="Inter"/>
                <a:cs typeface="Inter"/>
                <a:sym typeface="Inter"/>
              </a:defRPr>
            </a:lvl1pPr>
          </a:lstStyle>
          <a:p>
            <a:pPr/>
            <a:r>
              <a:t>A simple interface has been developed to enter parameters and get a predicted salary.</a:t>
            </a:r>
          </a:p>
        </p:txBody>
      </p:sp>
      <p:sp>
        <p:nvSpPr>
          <p:cNvPr id="46" name="Text 4"/>
          <p:cNvSpPr txBox="1"/>
          <p:nvPr/>
        </p:nvSpPr>
        <p:spPr>
          <a:xfrm>
            <a:off x="1234320" y="4672965"/>
            <a:ext cx="7030762" cy="84975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marL="342900" indent="-342900">
              <a:lnSpc>
                <a:spcPts val="3100"/>
              </a:lnSpc>
              <a:buSzPct val="100000"/>
              <a:buChar char="•"/>
              <a:defRPr spc="-34" sz="1700">
                <a:solidFill>
                  <a:srgbClr val="E5E0DF"/>
                </a:solidFill>
                <a:latin typeface="Inter"/>
                <a:ea typeface="Inter"/>
                <a:cs typeface="Inter"/>
                <a:sym typeface="Inter"/>
              </a:defRPr>
            </a:lvl1pPr>
          </a:lstStyle>
          <a:p>
            <a:pPr/>
            <a:r>
              <a:t>The interface can be used to quickly obtain salary estimates under various conditions.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 name="Shape 0"/>
          <p:cNvSpPr/>
          <p:nvPr/>
        </p:nvSpPr>
        <p:spPr>
          <a:xfrm>
            <a:off x="0" y="0"/>
            <a:ext cx="14630400" cy="8229600"/>
          </a:xfrm>
          <a:prstGeom prst="rect">
            <a:avLst/>
          </a:prstGeom>
          <a:solidFill>
            <a:srgbClr val="0C0C0C"/>
          </a:solidFill>
          <a:ln w="12700">
            <a:miter lim="400000"/>
          </a:ln>
        </p:spPr>
        <p:txBody>
          <a:bodyPr lIns="45719" rIns="45719"/>
          <a:lstStyle/>
          <a:p>
            <a:pPr/>
          </a:p>
        </p:txBody>
      </p:sp>
      <p:sp>
        <p:nvSpPr>
          <p:cNvPr id="49" name="Shape 1"/>
          <p:cNvSpPr/>
          <p:nvPr/>
        </p:nvSpPr>
        <p:spPr>
          <a:xfrm>
            <a:off x="0" y="0"/>
            <a:ext cx="14630400" cy="8229600"/>
          </a:xfrm>
          <a:prstGeom prst="rect">
            <a:avLst/>
          </a:prstGeom>
          <a:solidFill>
            <a:srgbClr val="272525"/>
          </a:solidFill>
          <a:ln w="13811">
            <a:solidFill>
              <a:srgbClr val="565151"/>
            </a:solidFill>
          </a:ln>
        </p:spPr>
        <p:txBody>
          <a:bodyPr lIns="45719" rIns="45719"/>
          <a:lstStyle/>
          <a:p>
            <a:pPr/>
          </a:p>
        </p:txBody>
      </p:sp>
      <p:pic>
        <p:nvPicPr>
          <p:cNvPr id="50"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51" name="Shape 2"/>
          <p:cNvSpPr/>
          <p:nvPr/>
        </p:nvSpPr>
        <p:spPr>
          <a:xfrm>
            <a:off x="0" y="0"/>
            <a:ext cx="14630400" cy="8229600"/>
          </a:xfrm>
          <a:prstGeom prst="rect">
            <a:avLst/>
          </a:prstGeom>
          <a:solidFill>
            <a:srgbClr val="272525">
              <a:alpha val="80000"/>
            </a:srgbClr>
          </a:solidFill>
          <a:ln w="12700">
            <a:miter lim="400000"/>
          </a:ln>
        </p:spPr>
        <p:txBody>
          <a:bodyPr lIns="45719" rIns="45719"/>
          <a:lstStyle/>
          <a:p>
            <a:pPr/>
          </a:p>
        </p:txBody>
      </p:sp>
      <p:sp>
        <p:nvSpPr>
          <p:cNvPr id="52" name="Text 3"/>
          <p:cNvSpPr txBox="1"/>
          <p:nvPr/>
        </p:nvSpPr>
        <p:spPr>
          <a:xfrm>
            <a:off x="2083713" y="3767613"/>
            <a:ext cx="8117331" cy="76567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5400"/>
              </a:lnSpc>
              <a:defRPr b="1" spc="-131" sz="4300">
                <a:solidFill>
                  <a:srgbClr val="FFFFFF"/>
                </a:solidFill>
                <a:latin typeface="Inter"/>
                <a:ea typeface="Inter"/>
                <a:cs typeface="Inter"/>
                <a:sym typeface="Inter"/>
              </a:defRPr>
            </a:lvl1pPr>
          </a:lstStyle>
          <a:p>
            <a:pPr/>
            <a:r>
              <a:t>                         Recommendations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 name="Shape 0"/>
          <p:cNvSpPr/>
          <p:nvPr/>
        </p:nvSpPr>
        <p:spPr>
          <a:xfrm>
            <a:off x="0" y="0"/>
            <a:ext cx="14630400" cy="8229600"/>
          </a:xfrm>
          <a:prstGeom prst="rect">
            <a:avLst/>
          </a:prstGeom>
          <a:solidFill>
            <a:srgbClr val="0C0C0C"/>
          </a:solidFill>
          <a:ln w="12700">
            <a:miter lim="400000"/>
          </a:ln>
        </p:spPr>
        <p:txBody>
          <a:bodyPr lIns="45719" rIns="45719"/>
          <a:lstStyle/>
          <a:p>
            <a:pPr/>
          </a:p>
        </p:txBody>
      </p:sp>
      <p:sp>
        <p:nvSpPr>
          <p:cNvPr id="55" name="Shape 1"/>
          <p:cNvSpPr/>
          <p:nvPr/>
        </p:nvSpPr>
        <p:spPr>
          <a:xfrm>
            <a:off x="0" y="0"/>
            <a:ext cx="14630400" cy="8229600"/>
          </a:xfrm>
          <a:prstGeom prst="rect">
            <a:avLst/>
          </a:prstGeom>
          <a:solidFill>
            <a:srgbClr val="272525"/>
          </a:solidFill>
          <a:ln w="13811">
            <a:solidFill>
              <a:srgbClr val="565151"/>
            </a:solidFill>
          </a:ln>
        </p:spPr>
        <p:txBody>
          <a:bodyPr lIns="45719" rIns="45719"/>
          <a:lstStyle/>
          <a:p>
            <a:pPr/>
          </a:p>
        </p:txBody>
      </p:sp>
      <p:pic>
        <p:nvPicPr>
          <p:cNvPr id="56"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57" name="Text 2"/>
          <p:cNvSpPr txBox="1"/>
          <p:nvPr/>
        </p:nvSpPr>
        <p:spPr>
          <a:xfrm>
            <a:off x="6365319" y="2756891"/>
            <a:ext cx="4754182" cy="76567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5400"/>
              </a:lnSpc>
              <a:defRPr b="1" spc="-131" sz="4300">
                <a:solidFill>
                  <a:srgbClr val="FFFFFF"/>
                </a:solidFill>
                <a:latin typeface="Inter"/>
                <a:ea typeface="Inter"/>
                <a:cs typeface="Inter"/>
                <a:sym typeface="Inter"/>
              </a:defRPr>
            </a:lvl1pPr>
          </a:lstStyle>
          <a:p>
            <a:pPr/>
            <a:r>
              <a:t>Data Enhancement</a:t>
            </a:r>
          </a:p>
        </p:txBody>
      </p:sp>
      <p:sp>
        <p:nvSpPr>
          <p:cNvPr id="58" name="Text 3"/>
          <p:cNvSpPr txBox="1"/>
          <p:nvPr/>
        </p:nvSpPr>
        <p:spPr>
          <a:xfrm>
            <a:off x="6720721" y="3784520"/>
            <a:ext cx="7030761" cy="84975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marL="342900" indent="-342900">
              <a:lnSpc>
                <a:spcPts val="3100"/>
              </a:lnSpc>
              <a:buSzPct val="100000"/>
              <a:buChar char="•"/>
              <a:defRPr spc="-34" sz="1700">
                <a:solidFill>
                  <a:srgbClr val="E5E0DF"/>
                </a:solidFill>
                <a:latin typeface="Inter"/>
                <a:ea typeface="Inter"/>
                <a:cs typeface="Inter"/>
                <a:sym typeface="Inter"/>
              </a:defRPr>
            </a:lvl1pPr>
          </a:lstStyle>
          <a:p>
            <a:pPr/>
            <a:r>
              <a:t>Increase the amount of data to improve model training and reduce the risk of overtraining.</a:t>
            </a:r>
          </a:p>
        </p:txBody>
      </p:sp>
      <p:sp>
        <p:nvSpPr>
          <p:cNvPr id="59" name="Text 4"/>
          <p:cNvSpPr txBox="1"/>
          <p:nvPr/>
        </p:nvSpPr>
        <p:spPr>
          <a:xfrm>
            <a:off x="6720721" y="4672965"/>
            <a:ext cx="7030761" cy="84975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marL="342900" indent="-342900">
              <a:lnSpc>
                <a:spcPts val="3100"/>
              </a:lnSpc>
              <a:buSzPct val="100000"/>
              <a:buChar char="•"/>
              <a:defRPr spc="-34" sz="1700">
                <a:solidFill>
                  <a:srgbClr val="E5E0DF"/>
                </a:solidFill>
                <a:latin typeface="Inter"/>
                <a:ea typeface="Inter"/>
                <a:cs typeface="Inter"/>
                <a:sym typeface="Inter"/>
              </a:defRPr>
            </a:lvl1pPr>
          </a:lstStyle>
          <a:p>
            <a:pPr/>
            <a:r>
              <a:t>Enrich data with new factors such as training or company to improve model accuracy.</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 name="Shape 0"/>
          <p:cNvSpPr/>
          <p:nvPr/>
        </p:nvSpPr>
        <p:spPr>
          <a:xfrm>
            <a:off x="0" y="0"/>
            <a:ext cx="14630400" cy="8229600"/>
          </a:xfrm>
          <a:prstGeom prst="rect">
            <a:avLst/>
          </a:prstGeom>
          <a:solidFill>
            <a:srgbClr val="0C0C0C"/>
          </a:solidFill>
          <a:ln w="12700">
            <a:miter lim="400000"/>
          </a:ln>
        </p:spPr>
        <p:txBody>
          <a:bodyPr lIns="45719" rIns="45719"/>
          <a:lstStyle/>
          <a:p>
            <a:pPr/>
          </a:p>
        </p:txBody>
      </p:sp>
      <p:sp>
        <p:nvSpPr>
          <p:cNvPr id="62" name="Shape 1"/>
          <p:cNvSpPr/>
          <p:nvPr/>
        </p:nvSpPr>
        <p:spPr>
          <a:xfrm>
            <a:off x="0" y="0"/>
            <a:ext cx="14630400" cy="8229600"/>
          </a:xfrm>
          <a:prstGeom prst="rect">
            <a:avLst/>
          </a:prstGeom>
          <a:solidFill>
            <a:srgbClr val="272525"/>
          </a:solidFill>
          <a:ln w="13811">
            <a:solidFill>
              <a:srgbClr val="565151"/>
            </a:solidFill>
          </a:ln>
        </p:spPr>
        <p:txBody>
          <a:bodyPr lIns="45719" rIns="45719"/>
          <a:lstStyle/>
          <a:p>
            <a:pPr/>
          </a:p>
        </p:txBody>
      </p:sp>
      <p:pic>
        <p:nvPicPr>
          <p:cNvPr id="63" name="Image 0" descr="Image 0"/>
          <p:cNvPicPr>
            <a:picLocks noChangeAspect="1"/>
          </p:cNvPicPr>
          <p:nvPr/>
        </p:nvPicPr>
        <p:blipFill>
          <a:blip r:embed="rId2">
            <a:extLst/>
          </a:blip>
          <a:stretch>
            <a:fillRect/>
          </a:stretch>
        </p:blipFill>
        <p:spPr>
          <a:xfrm>
            <a:off x="9144000" y="0"/>
            <a:ext cx="5486400" cy="8229600"/>
          </a:xfrm>
          <a:prstGeom prst="rect">
            <a:avLst/>
          </a:prstGeom>
          <a:ln w="12700">
            <a:miter lim="400000"/>
          </a:ln>
        </p:spPr>
      </p:pic>
      <p:sp>
        <p:nvSpPr>
          <p:cNvPr id="64" name="Text 2"/>
          <p:cNvSpPr txBox="1"/>
          <p:nvPr/>
        </p:nvSpPr>
        <p:spPr>
          <a:xfrm>
            <a:off x="878919" y="2756891"/>
            <a:ext cx="5116084" cy="76567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5400"/>
              </a:lnSpc>
              <a:defRPr b="1" spc="-131" sz="4300">
                <a:solidFill>
                  <a:srgbClr val="FFFFFF"/>
                </a:solidFill>
                <a:latin typeface="Inter"/>
                <a:ea typeface="Inter"/>
                <a:cs typeface="Inter"/>
                <a:sym typeface="Inter"/>
              </a:defRPr>
            </a:lvl1pPr>
          </a:lstStyle>
          <a:p>
            <a:pPr/>
            <a:r>
              <a:t>Career Development</a:t>
            </a:r>
          </a:p>
        </p:txBody>
      </p:sp>
      <p:sp>
        <p:nvSpPr>
          <p:cNvPr id="65" name="Text 3"/>
          <p:cNvSpPr txBox="1"/>
          <p:nvPr/>
        </p:nvSpPr>
        <p:spPr>
          <a:xfrm>
            <a:off x="1234320" y="3784520"/>
            <a:ext cx="7030762" cy="84975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marL="342900" indent="-342900">
              <a:lnSpc>
                <a:spcPts val="3100"/>
              </a:lnSpc>
              <a:buSzPct val="100000"/>
              <a:buChar char="•"/>
              <a:defRPr spc="-34" sz="1700">
                <a:solidFill>
                  <a:srgbClr val="E5E0DF"/>
                </a:solidFill>
                <a:latin typeface="Inter"/>
                <a:ea typeface="Inter"/>
                <a:cs typeface="Inter"/>
                <a:sym typeface="Inter"/>
              </a:defRPr>
            </a:lvl1pPr>
          </a:lstStyle>
          <a:p>
            <a:pPr/>
            <a:r>
              <a:t>For professionals: Consider obtaining additional education and certifications to increase your marketability.</a:t>
            </a:r>
          </a:p>
        </p:txBody>
      </p:sp>
      <p:sp>
        <p:nvSpPr>
          <p:cNvPr id="66" name="Text 4"/>
          <p:cNvSpPr txBox="1"/>
          <p:nvPr/>
        </p:nvSpPr>
        <p:spPr>
          <a:xfrm>
            <a:off x="1234320" y="4672965"/>
            <a:ext cx="7030762" cy="84975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marL="342900" indent="-342900">
              <a:lnSpc>
                <a:spcPts val="3100"/>
              </a:lnSpc>
              <a:buSzPct val="100000"/>
              <a:buChar char="•"/>
              <a:defRPr spc="-34" sz="1700">
                <a:solidFill>
                  <a:srgbClr val="E5E0DF"/>
                </a:solidFill>
                <a:latin typeface="Inter"/>
                <a:ea typeface="Inter"/>
                <a:cs typeface="Inter"/>
                <a:sym typeface="Inter"/>
              </a:defRPr>
            </a:lvl1pPr>
          </a:lstStyle>
          <a:p>
            <a:pPr/>
            <a:r>
              <a:t>For employers: Pay attention to the experience and training of employees when setting salaries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 name="Shape 0"/>
          <p:cNvSpPr/>
          <p:nvPr/>
        </p:nvSpPr>
        <p:spPr>
          <a:xfrm>
            <a:off x="0" y="0"/>
            <a:ext cx="14630400" cy="8229600"/>
          </a:xfrm>
          <a:prstGeom prst="rect">
            <a:avLst/>
          </a:prstGeom>
          <a:solidFill>
            <a:srgbClr val="0C0C0C"/>
          </a:solidFill>
          <a:ln w="12700">
            <a:miter lim="400000"/>
          </a:ln>
        </p:spPr>
        <p:txBody>
          <a:bodyPr lIns="45719" rIns="45719"/>
          <a:lstStyle/>
          <a:p>
            <a:pPr/>
          </a:p>
        </p:txBody>
      </p:sp>
      <p:sp>
        <p:nvSpPr>
          <p:cNvPr id="69" name="Shape 1"/>
          <p:cNvSpPr/>
          <p:nvPr/>
        </p:nvSpPr>
        <p:spPr>
          <a:xfrm>
            <a:off x="0" y="0"/>
            <a:ext cx="14630400" cy="8229600"/>
          </a:xfrm>
          <a:prstGeom prst="rect">
            <a:avLst/>
          </a:prstGeom>
          <a:solidFill>
            <a:srgbClr val="272525"/>
          </a:solidFill>
          <a:ln w="13811">
            <a:solidFill>
              <a:srgbClr val="565151"/>
            </a:solidFill>
          </a:ln>
        </p:spPr>
        <p:txBody>
          <a:bodyPr lIns="45719" rIns="45719"/>
          <a:lstStyle/>
          <a:p>
            <a:pPr/>
          </a:p>
        </p:txBody>
      </p:sp>
      <p:pic>
        <p:nvPicPr>
          <p:cNvPr id="70"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71" name="Text 2"/>
          <p:cNvSpPr txBox="1"/>
          <p:nvPr/>
        </p:nvSpPr>
        <p:spPr>
          <a:xfrm>
            <a:off x="6365319" y="2756891"/>
            <a:ext cx="5116084" cy="76567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5400"/>
              </a:lnSpc>
              <a:defRPr b="1" spc="-131" sz="4300">
                <a:solidFill>
                  <a:srgbClr val="FFFFFF"/>
                </a:solidFill>
                <a:latin typeface="Inter"/>
                <a:ea typeface="Inter"/>
                <a:cs typeface="Inter"/>
                <a:sym typeface="Inter"/>
              </a:defRPr>
            </a:lvl1pPr>
          </a:lstStyle>
          <a:p>
            <a:pPr/>
            <a:r>
              <a:t>Career Development</a:t>
            </a:r>
          </a:p>
        </p:txBody>
      </p:sp>
      <p:sp>
        <p:nvSpPr>
          <p:cNvPr id="72" name="Text 3"/>
          <p:cNvSpPr txBox="1"/>
          <p:nvPr/>
        </p:nvSpPr>
        <p:spPr>
          <a:xfrm>
            <a:off x="6720721" y="3784520"/>
            <a:ext cx="7030761" cy="84975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marL="342900" indent="-342900">
              <a:lnSpc>
                <a:spcPts val="3100"/>
              </a:lnSpc>
              <a:buSzPct val="100000"/>
              <a:buChar char="•"/>
              <a:defRPr spc="-34" sz="1700">
                <a:solidFill>
                  <a:srgbClr val="E5E0DF"/>
                </a:solidFill>
                <a:latin typeface="Inter"/>
                <a:ea typeface="Inter"/>
                <a:cs typeface="Inter"/>
                <a:sym typeface="Inter"/>
              </a:defRPr>
            </a:lvl1pPr>
          </a:lstStyle>
          <a:p>
            <a:pPr/>
            <a:r>
              <a:t>For professionals: Consider obtaining additional education and certifications to increase your marketability.</a:t>
            </a:r>
          </a:p>
        </p:txBody>
      </p:sp>
      <p:sp>
        <p:nvSpPr>
          <p:cNvPr id="73" name="Text 4"/>
          <p:cNvSpPr txBox="1"/>
          <p:nvPr/>
        </p:nvSpPr>
        <p:spPr>
          <a:xfrm>
            <a:off x="6720721" y="4672965"/>
            <a:ext cx="7030761" cy="84975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marL="342900" indent="-342900">
              <a:lnSpc>
                <a:spcPts val="3100"/>
              </a:lnSpc>
              <a:buSzPct val="100000"/>
              <a:buChar char="•"/>
              <a:defRPr spc="-34" sz="1700">
                <a:solidFill>
                  <a:srgbClr val="E5E0DF"/>
                </a:solidFill>
                <a:latin typeface="Inter"/>
                <a:ea typeface="Inter"/>
                <a:cs typeface="Inter"/>
                <a:sym typeface="Inter"/>
              </a:defRPr>
            </a:lvl1pPr>
          </a:lstStyle>
          <a:p>
            <a:pPr/>
            <a:r>
              <a:t>For employers: Pay attention to the experience and training of employees when setting salaries.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